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78" r:id="rId3"/>
    <p:sldId id="330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318" r:id="rId18"/>
    <p:sldId id="323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2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3" autoAdjust="0"/>
  </p:normalViewPr>
  <p:slideViewPr>
    <p:cSldViewPr snapToGrid="0">
      <p:cViewPr varScale="1">
        <p:scale>
          <a:sx n="101" d="100"/>
          <a:sy n="101" d="100"/>
        </p:scale>
        <p:origin x="18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A56C7-15BB-4F83-B1E2-A6C9AF2D630A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CDF21-5D5A-4936-91FA-030576695D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8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61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20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3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98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7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4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57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6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23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35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4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65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CDF21-5D5A-4936-91FA-030576695D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5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3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2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9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2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3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8"/>
            <a:ext cx="54864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3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DEADA"/>
            </a:gs>
            <a:gs pos="100000">
              <a:srgbClr val="C9C7C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157F-C7A9-47C8-9AB6-A57CD2498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84E6-7B37-4749-8089-28A61C527F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7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3" y="817447"/>
            <a:ext cx="8894835" cy="56819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4584" y="99890"/>
            <a:ext cx="8894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/>
              <a:t>Краснодарское высшее военное орденов Жукова </a:t>
            </a:r>
            <a:br>
              <a:rPr lang="ru-RU" sz="2800" b="1" dirty="0"/>
            </a:br>
            <a:r>
              <a:rPr lang="ru-RU" sz="2800" b="1" dirty="0"/>
              <a:t>и Октябрьской Революции Краснознаменное училище </a:t>
            </a:r>
            <a:br>
              <a:rPr lang="ru-RU" sz="2800" b="1" dirty="0"/>
            </a:br>
            <a:r>
              <a:rPr lang="ru-RU" sz="2800" b="1" dirty="0"/>
              <a:t>имени генерала армии </a:t>
            </a:r>
            <a:r>
              <a:rPr lang="ru-RU" sz="2800" b="1" dirty="0" err="1"/>
              <a:t>С.М.Штеменко</a:t>
            </a:r>
            <a:endParaRPr lang="ru-RU" sz="2400" b="1" spc="69" dirty="0">
              <a:ln w="11430"/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ПРАВИЛА ПОСТУПЛЕНИЯ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7846" y="309378"/>
            <a:ext cx="41870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10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816" y="1016000"/>
            <a:ext cx="87669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just">
              <a:defRPr/>
            </a:pPr>
            <a:r>
              <a:rPr lang="ru-RU" dirty="0" smtClean="0"/>
              <a:t>Для </a:t>
            </a:r>
            <a:r>
              <a:rPr lang="ru-RU" dirty="0"/>
              <a:t>каждого вступительного испытания </a:t>
            </a:r>
            <a:r>
              <a:rPr lang="ru-RU" dirty="0" smtClean="0"/>
              <a:t>установлен минимальный балл ЕГЭ, </a:t>
            </a:r>
            <a:r>
              <a:rPr lang="ru-RU" dirty="0"/>
              <a:t>подтверждающее успешное </a:t>
            </a:r>
            <a:r>
              <a:rPr lang="ru-RU" dirty="0" smtClean="0"/>
              <a:t>его прохождение:</a:t>
            </a:r>
            <a:endParaRPr lang="ru-RU" dirty="0"/>
          </a:p>
          <a:p>
            <a:pPr indent="442913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Русский язык</a:t>
            </a:r>
            <a:r>
              <a:rPr lang="ru-RU" b="1" dirty="0"/>
              <a:t>	</a:t>
            </a:r>
            <a:r>
              <a:rPr lang="ru-RU" b="1" dirty="0" smtClean="0"/>
              <a:t>		- </a:t>
            </a:r>
            <a:r>
              <a:rPr lang="ru-RU" b="1" dirty="0">
                <a:solidFill>
                  <a:srgbClr val="0070C0"/>
                </a:solidFill>
              </a:rPr>
              <a:t>46 баллов</a:t>
            </a:r>
            <a:r>
              <a:rPr lang="ru-RU" b="1" dirty="0"/>
              <a:t>;</a:t>
            </a:r>
          </a:p>
          <a:p>
            <a:pPr indent="442913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Математика </a:t>
            </a:r>
            <a:r>
              <a:rPr lang="ru-RU" i="1" dirty="0" smtClean="0">
                <a:solidFill>
                  <a:srgbClr val="FF0000"/>
                </a:solidFill>
              </a:rPr>
              <a:t>(профильная)</a:t>
            </a:r>
            <a:r>
              <a:rPr lang="ru-RU" b="1" dirty="0"/>
              <a:t>	</a:t>
            </a:r>
            <a:r>
              <a:rPr lang="ru-RU" b="1" dirty="0" smtClean="0"/>
              <a:t>- </a:t>
            </a:r>
            <a:r>
              <a:rPr lang="ru-RU" b="1" dirty="0">
                <a:solidFill>
                  <a:srgbClr val="0070C0"/>
                </a:solidFill>
              </a:rPr>
              <a:t>32 балла</a:t>
            </a:r>
            <a:r>
              <a:rPr lang="ru-RU" b="1" dirty="0"/>
              <a:t>;</a:t>
            </a:r>
          </a:p>
          <a:p>
            <a:pPr indent="442913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Физика</a:t>
            </a:r>
            <a:r>
              <a:rPr lang="ru-RU" b="1" dirty="0"/>
              <a:t>	</a:t>
            </a:r>
            <a:r>
              <a:rPr lang="ru-RU" b="1" dirty="0" smtClean="0"/>
              <a:t>		- </a:t>
            </a:r>
            <a:r>
              <a:rPr lang="ru-RU" b="1" dirty="0">
                <a:solidFill>
                  <a:srgbClr val="0070C0"/>
                </a:solidFill>
              </a:rPr>
              <a:t>41 балл</a:t>
            </a:r>
            <a:r>
              <a:rPr lang="ru-RU" b="1" dirty="0"/>
              <a:t>;</a:t>
            </a:r>
          </a:p>
          <a:p>
            <a:pPr indent="442913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Информатика</a:t>
            </a:r>
            <a:r>
              <a:rPr lang="ru-RU" b="1" dirty="0"/>
              <a:t>	</a:t>
            </a:r>
            <a:r>
              <a:rPr lang="ru-RU" b="1" dirty="0" smtClean="0"/>
              <a:t>	- </a:t>
            </a:r>
            <a:r>
              <a:rPr lang="ru-RU" b="1" dirty="0">
                <a:solidFill>
                  <a:srgbClr val="0070C0"/>
                </a:solidFill>
              </a:rPr>
              <a:t>40 баллов</a:t>
            </a:r>
            <a:r>
              <a:rPr lang="ru-RU" b="1" dirty="0"/>
              <a:t>.</a:t>
            </a:r>
          </a:p>
          <a:p>
            <a:pPr indent="442913" algn="just">
              <a:defRPr/>
            </a:pPr>
            <a:r>
              <a:rPr lang="ru-RU" dirty="0" smtClean="0">
                <a:latin typeface="+mn-lt"/>
              </a:rPr>
              <a:t>Кандидаты</a:t>
            </a:r>
            <a:r>
              <a:rPr lang="ru-RU" dirty="0">
                <a:latin typeface="+mn-lt"/>
              </a:rPr>
              <a:t>, получившие меньшее  количество баллов по </a:t>
            </a:r>
            <a:r>
              <a:rPr lang="ru-RU" dirty="0" smtClean="0">
                <a:latin typeface="+mn-lt"/>
              </a:rPr>
              <a:t>предметам,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к </a:t>
            </a:r>
            <a:r>
              <a:rPr lang="ru-RU" dirty="0">
                <a:latin typeface="+mn-lt"/>
              </a:rPr>
              <a:t>дальнейшему участию в конкурсе </a:t>
            </a:r>
            <a:r>
              <a:rPr lang="ru-RU" b="1" u="sng" dirty="0">
                <a:solidFill>
                  <a:srgbClr val="FF0000"/>
                </a:solidFill>
                <a:latin typeface="+mn-lt"/>
              </a:rPr>
              <a:t>не допускаются</a:t>
            </a:r>
            <a:r>
              <a:rPr lang="ru-RU" dirty="0" smtClean="0">
                <a:latin typeface="+mn-lt"/>
              </a:rPr>
              <a:t>.</a:t>
            </a:r>
          </a:p>
          <a:p>
            <a:pPr indent="442913">
              <a:defRPr/>
            </a:pPr>
            <a:r>
              <a:rPr lang="ru-RU" dirty="0" smtClean="0">
                <a:latin typeface="+mn-lt"/>
              </a:rPr>
              <a:t>Необходимо </a:t>
            </a:r>
            <a:r>
              <a:rPr lang="ru-RU" dirty="0">
                <a:latin typeface="+mn-lt"/>
              </a:rPr>
              <a:t>учитывать следующее:</a:t>
            </a:r>
          </a:p>
          <a:p>
            <a:pPr indent="442913" algn="just">
              <a:defRPr/>
            </a:pPr>
            <a:r>
              <a:rPr lang="ru-RU" dirty="0" smtClean="0">
                <a:latin typeface="+mn-lt"/>
              </a:rPr>
              <a:t>1</a:t>
            </a:r>
            <a:r>
              <a:rPr lang="ru-RU" dirty="0">
                <a:latin typeface="+mn-lt"/>
              </a:rPr>
              <a:t>. ЕГЭ принимается только органом исполнительной власти субъекта Российской Федерации, осуществляющим управление в сфере </a:t>
            </a:r>
            <a:r>
              <a:rPr lang="ru-RU" dirty="0" smtClean="0">
                <a:latin typeface="+mn-lt"/>
              </a:rPr>
              <a:t>образования (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вузы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не имеют права принимать ЕГЭ</a:t>
            </a:r>
            <a:r>
              <a:rPr lang="ru-RU" dirty="0">
                <a:latin typeface="+mn-lt"/>
              </a:rPr>
              <a:t>).</a:t>
            </a:r>
          </a:p>
          <a:p>
            <a:pPr indent="442913" algn="just">
              <a:defRPr/>
            </a:pPr>
            <a:r>
              <a:rPr lang="ru-RU" dirty="0" smtClean="0">
                <a:latin typeface="+mn-lt"/>
              </a:rPr>
              <a:t>2</a:t>
            </a:r>
            <a:r>
              <a:rPr lang="ru-RU" dirty="0">
                <a:latin typeface="+mn-lt"/>
              </a:rPr>
              <a:t>. Для участия в ЕГЭ необходимо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до 1 февраля </a:t>
            </a:r>
            <a:r>
              <a:rPr lang="ru-RU" dirty="0">
                <a:latin typeface="+mn-lt"/>
              </a:rPr>
              <a:t>подать заявление с перечнем конкретных предметов, которые предполагается сдавать</a:t>
            </a:r>
            <a:r>
              <a:rPr lang="ru-RU" dirty="0" smtClean="0">
                <a:latin typeface="+mn-lt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07273"/>
              </p:ext>
            </p:extLst>
          </p:nvPr>
        </p:nvGraphicFramePr>
        <p:xfrm>
          <a:off x="292232" y="4967464"/>
          <a:ext cx="869151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233"/>
                <a:gridCol w="4600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Категория граждан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Места подачи заявлений на сдачу ЕГЭ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выпускники текущего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администрацию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своего образовательного учреждения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выпускники прошлых лет, учащиеся и выпускники среднего профессионального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места регистрации на ЕГЭ по месту проживания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военнослужащие, проходящие военную службу 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 призыву (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</a:rPr>
                        <a:t>или по контракту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места регистрации на ЕГЭ по месту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военной службы (или месту дислокации училища)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3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ПРАВИЛА ПОСТУПЛЕНИЯ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7846" y="309378"/>
            <a:ext cx="41870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11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816" y="1016000"/>
            <a:ext cx="87669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just">
              <a:defRPr/>
            </a:pPr>
            <a:r>
              <a:rPr lang="ru-RU" b="1" dirty="0" smtClean="0"/>
              <a:t>Категория граждан, имеющих право сдавать внутренние вступительные испытания:</a:t>
            </a:r>
          </a:p>
          <a:p>
            <a:pPr indent="442913" algn="just">
              <a:defRPr/>
            </a:pPr>
            <a:r>
              <a:rPr lang="ru-RU" dirty="0" smtClean="0"/>
              <a:t>1. </a:t>
            </a:r>
            <a:r>
              <a:rPr lang="ru-RU" dirty="0"/>
              <a:t>лица, которые получили документ о среднем общем образовании </a:t>
            </a:r>
            <a:br>
              <a:rPr lang="ru-RU" dirty="0"/>
            </a:br>
            <a:r>
              <a:rPr lang="ru-RU" dirty="0"/>
              <a:t>в течение одного года до дня завершения приема документов и вступительных испытаний включительно, если все пройденные ими в указанный период аттестационные испытания государственной итоговой аттестации </a:t>
            </a:r>
            <a:br>
              <a:rPr lang="ru-RU" dirty="0"/>
            </a:br>
            <a:r>
              <a:rPr lang="ru-RU" dirty="0"/>
              <a:t>по образовательным программам среднего общего образования сданы </a:t>
            </a:r>
            <a:br>
              <a:rPr lang="ru-RU" dirty="0"/>
            </a:br>
            <a:r>
              <a:rPr lang="ru-RU" dirty="0"/>
              <a:t>не в </a:t>
            </a:r>
            <a:r>
              <a:rPr lang="ru-RU" dirty="0" smtClean="0"/>
              <a:t>форме ЕГЭ </a:t>
            </a:r>
            <a:r>
              <a:rPr lang="ru-RU" dirty="0"/>
              <a:t>(</a:t>
            </a:r>
            <a:r>
              <a:rPr lang="ru-RU" i="1" dirty="0"/>
              <a:t>либо они прошли итоговые аттестационные процедуры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 </a:t>
            </a:r>
            <a:r>
              <a:rPr lang="ru-RU" i="1" dirty="0"/>
              <a:t>иностранных образовательных организациях и не сдавали ЕГЭ в указанный период</a:t>
            </a:r>
            <a:r>
              <a:rPr lang="ru-RU" dirty="0" smtClean="0"/>
              <a:t>).</a:t>
            </a:r>
          </a:p>
          <a:p>
            <a:pPr indent="442913" algn="just">
              <a:defRPr/>
            </a:pPr>
            <a:r>
              <a:rPr lang="ru-RU" dirty="0" smtClean="0"/>
              <a:t>2. </a:t>
            </a:r>
            <a:r>
              <a:rPr lang="ru-RU" dirty="0"/>
              <a:t>выпускники образовательных организаций среднего профессионального образования</a:t>
            </a:r>
            <a:r>
              <a:rPr lang="ru-RU" dirty="0" smtClean="0"/>
              <a:t>.</a:t>
            </a:r>
          </a:p>
          <a:p>
            <a:pPr indent="442913" algn="just">
              <a:defRPr/>
            </a:pPr>
            <a:endParaRPr lang="ru-RU" dirty="0"/>
          </a:p>
          <a:p>
            <a:pPr indent="442913" algn="just">
              <a:defRPr/>
            </a:pPr>
            <a:r>
              <a:rPr lang="ru-RU" b="1" dirty="0"/>
              <a:t>Оценка уровня общеобразовательной подготовленности кандидатов</a:t>
            </a:r>
            <a:br>
              <a:rPr lang="ru-RU" b="1" dirty="0"/>
            </a:br>
            <a:r>
              <a:rPr lang="ru-RU" b="1" dirty="0"/>
              <a:t>для обучения по программам среднего профессионального образования </a:t>
            </a:r>
            <a:r>
              <a:rPr lang="ru-RU" dirty="0"/>
              <a:t>осуществляется по результатам освоения поступающими образовательной программы среднего общего образования, указанным в представленных поступающими документах об образовании (</a:t>
            </a:r>
            <a:r>
              <a:rPr lang="ru-RU" b="1" i="1" dirty="0">
                <a:solidFill>
                  <a:srgbClr val="FF0000"/>
                </a:solidFill>
              </a:rPr>
              <a:t>величина среднего балла аттестата о среднем общем образовании</a:t>
            </a:r>
            <a:r>
              <a:rPr lang="ru-RU" dirty="0"/>
              <a:t>).</a:t>
            </a:r>
          </a:p>
          <a:p>
            <a:pPr indent="442913" algn="just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4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ПРАВИЛА ПОСТУПЛЕНИЯ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7846" y="309378"/>
            <a:ext cx="41870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12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816" y="1100739"/>
            <a:ext cx="867635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Оценка 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уровня физической подготовленности кандидатов</a:t>
            </a:r>
          </a:p>
          <a:p>
            <a:pPr indent="442913" algn="just">
              <a:defRPr/>
            </a:pPr>
            <a:r>
              <a:rPr lang="ru-RU" sz="1600" dirty="0" smtClean="0">
                <a:latin typeface="+mn-lt"/>
              </a:rPr>
              <a:t>Оценка </a:t>
            </a:r>
            <a:r>
              <a:rPr lang="ru-RU" sz="1600" dirty="0">
                <a:latin typeface="+mn-lt"/>
              </a:rPr>
              <a:t>вступительного испытания по физической подготовленности проводится по сумме баллов, полученных ими за выполнение трех упражнений (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подтягивание, бег на 3 км. и 100 м.</a:t>
            </a:r>
            <a:r>
              <a:rPr lang="ru-RU" sz="1600" dirty="0">
                <a:latin typeface="+mn-lt"/>
              </a:rPr>
              <a:t>) в соответствии с Наставлением по физической подготовке в Вооруженных Силах Российской Федерации, введенного в действие приказом Министра обороны Российской Федерации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от </a:t>
            </a:r>
            <a:r>
              <a:rPr lang="ru-RU" sz="1600" dirty="0">
                <a:latin typeface="+mn-lt"/>
              </a:rPr>
              <a:t>21 апреля 2009 г. № </a:t>
            </a:r>
            <a:r>
              <a:rPr lang="ru-RU" sz="1600" dirty="0" smtClean="0">
                <a:latin typeface="+mn-lt"/>
              </a:rPr>
              <a:t>200 (</a:t>
            </a:r>
            <a:r>
              <a:rPr lang="ru-RU" sz="1600" i="1" dirty="0" smtClean="0">
                <a:latin typeface="+mn-lt"/>
              </a:rPr>
              <a:t>далее </a:t>
            </a:r>
            <a:r>
              <a:rPr lang="ru-RU" sz="1600" i="1" dirty="0">
                <a:latin typeface="+mn-lt"/>
              </a:rPr>
              <a:t>– НФП</a:t>
            </a:r>
            <a:r>
              <a:rPr lang="ru-RU" sz="1600" dirty="0">
                <a:latin typeface="+mn-lt"/>
              </a:rPr>
              <a:t>).</a:t>
            </a:r>
          </a:p>
          <a:p>
            <a:pPr indent="442913" algn="just">
              <a:defRPr/>
            </a:pPr>
            <a:r>
              <a:rPr lang="ru-RU" sz="1600" dirty="0" smtClean="0">
                <a:latin typeface="+mn-lt"/>
              </a:rPr>
              <a:t>Начисление </a:t>
            </a:r>
            <a:r>
              <a:rPr lang="ru-RU" sz="1600" dirty="0">
                <a:latin typeface="+mn-lt"/>
              </a:rPr>
              <a:t>баллов за выполнение физических упражнений осуществляется в соответствии с Таблицей начисления баллов (</a:t>
            </a:r>
            <a:r>
              <a:rPr lang="ru-RU" sz="1600" i="1" dirty="0">
                <a:latin typeface="+mn-lt"/>
              </a:rPr>
              <a:t>приложение к НФП</a:t>
            </a:r>
            <a:r>
              <a:rPr lang="ru-RU" sz="1600" dirty="0">
                <a:latin typeface="+mn-lt"/>
              </a:rPr>
              <a:t>).</a:t>
            </a:r>
          </a:p>
          <a:p>
            <a:pPr indent="442913" algn="just">
              <a:defRPr/>
            </a:pPr>
            <a:r>
              <a:rPr lang="ru-RU" sz="1600" dirty="0" smtClean="0">
                <a:latin typeface="+mn-lt"/>
              </a:rPr>
              <a:t>Оценка </a:t>
            </a:r>
            <a:r>
              <a:rPr lang="ru-RU" sz="1600" dirty="0">
                <a:latin typeface="+mn-lt"/>
              </a:rPr>
              <a:t>уровня физической подготовленности определяется по сумме баллов всех выполненных упражнений в соответствии с требованиями к физической подготовленности кандидатов для поступления в вуз (</a:t>
            </a:r>
            <a:r>
              <a:rPr lang="ru-RU" sz="1600" i="1" dirty="0">
                <a:latin typeface="+mn-lt"/>
              </a:rPr>
              <a:t>приложение к НФП</a:t>
            </a:r>
            <a:r>
              <a:rPr lang="ru-RU" sz="1600" dirty="0">
                <a:latin typeface="+mn-lt"/>
              </a:rPr>
              <a:t>).</a:t>
            </a:r>
          </a:p>
          <a:p>
            <a:pPr indent="442913" algn="just">
              <a:defRPr/>
            </a:pPr>
            <a:r>
              <a:rPr lang="ru-RU" sz="1600" dirty="0" smtClean="0">
                <a:latin typeface="+mn-lt"/>
              </a:rPr>
              <a:t>При этом кандидату выставляется оценка «неудовлетворительно» (к дальнейшему участию в конкурсе </a:t>
            </a:r>
            <a:r>
              <a:rPr lang="ru-RU" sz="1600" b="1" u="sng" dirty="0" smtClean="0">
                <a:solidFill>
                  <a:srgbClr val="FF0000"/>
                </a:solidFill>
                <a:latin typeface="+mn-lt"/>
              </a:rPr>
              <a:t>не допускаются</a:t>
            </a:r>
            <a:r>
              <a:rPr lang="ru-RU" sz="1600" dirty="0" smtClean="0">
                <a:latin typeface="+mn-lt"/>
              </a:rPr>
              <a:t>) если:</a:t>
            </a:r>
          </a:p>
          <a:p>
            <a:pPr indent="442913" algn="just">
              <a:defRPr/>
            </a:pPr>
            <a:r>
              <a:rPr lang="ru-RU" sz="1600" b="1" dirty="0" smtClean="0">
                <a:latin typeface="+mn-lt"/>
              </a:rPr>
              <a:t>в сумме по трем упражнениям набрал менее 120 баллов;</a:t>
            </a:r>
          </a:p>
          <a:p>
            <a:pPr indent="442913" algn="just">
              <a:defRPr/>
            </a:pPr>
            <a:r>
              <a:rPr lang="ru-RU" sz="1600" b="1" dirty="0" smtClean="0">
                <a:latin typeface="+mn-lt"/>
              </a:rPr>
              <a:t>по </a:t>
            </a:r>
            <a:r>
              <a:rPr lang="ru-RU" sz="1600" b="1" dirty="0">
                <a:latin typeface="+mn-lt"/>
              </a:rPr>
              <a:t>любому из упражнений набрал менее 26 баллов </a:t>
            </a:r>
            <a:r>
              <a:rPr lang="ru-RU" sz="1600" dirty="0">
                <a:latin typeface="+mn-lt"/>
              </a:rPr>
              <a:t>(не преодолел </a:t>
            </a:r>
            <a:r>
              <a:rPr lang="ru-RU" sz="1600" dirty="0" smtClean="0">
                <a:latin typeface="+mn-lt"/>
              </a:rPr>
              <a:t>минимальный пороговый </a:t>
            </a:r>
            <a:r>
              <a:rPr lang="ru-RU" sz="1600" dirty="0">
                <a:latin typeface="+mn-lt"/>
              </a:rPr>
              <a:t>уровень).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16816" y="5300663"/>
            <a:ext cx="8676359" cy="13684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600" i="1" dirty="0">
                <a:latin typeface="+mn-lt"/>
              </a:rPr>
              <a:t>Справочно:</a:t>
            </a:r>
          </a:p>
          <a:p>
            <a:pPr>
              <a:defRPr/>
            </a:pPr>
            <a:r>
              <a:rPr lang="ru-RU" sz="1600" dirty="0">
                <a:latin typeface="+mn-lt"/>
              </a:rPr>
              <a:t>	Минимальный пороговый уровень (26 баллов):</a:t>
            </a:r>
          </a:p>
          <a:p>
            <a:pPr>
              <a:defRPr/>
            </a:pPr>
            <a:r>
              <a:rPr lang="ru-RU" sz="1600" b="1" dirty="0">
                <a:latin typeface="+mn-lt"/>
              </a:rPr>
              <a:t>	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подтягивание на перекладине</a:t>
            </a:r>
            <a:r>
              <a:rPr lang="ru-RU" sz="1600" b="1" dirty="0">
                <a:latin typeface="+mn-lt"/>
              </a:rPr>
              <a:t>	</a:t>
            </a:r>
            <a:r>
              <a:rPr lang="ru-RU" sz="1600" b="1" dirty="0" smtClean="0">
                <a:latin typeface="+mn-lt"/>
              </a:rPr>
              <a:t>	-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4 раза</a:t>
            </a:r>
            <a:r>
              <a:rPr lang="ru-RU" sz="1600" b="1" dirty="0">
                <a:latin typeface="+mn-lt"/>
              </a:rPr>
              <a:t>;</a:t>
            </a:r>
          </a:p>
          <a:p>
            <a:pPr>
              <a:defRPr/>
            </a:pPr>
            <a:r>
              <a:rPr lang="ru-RU" sz="1600" b="1" dirty="0">
                <a:latin typeface="+mn-lt"/>
              </a:rPr>
              <a:t>	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бег на 100 м.</a:t>
            </a:r>
            <a:r>
              <a:rPr lang="ru-RU" sz="1600" b="1" dirty="0">
                <a:latin typeface="+mn-lt"/>
              </a:rPr>
              <a:t>			-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15,4 сек.</a:t>
            </a:r>
            <a:r>
              <a:rPr lang="ru-RU" sz="1600" b="1" dirty="0">
                <a:latin typeface="+mn-lt"/>
              </a:rPr>
              <a:t>;</a:t>
            </a:r>
          </a:p>
          <a:p>
            <a:pPr>
              <a:defRPr/>
            </a:pPr>
            <a:r>
              <a:rPr lang="ru-RU" sz="1600" b="1" dirty="0">
                <a:latin typeface="+mn-lt"/>
              </a:rPr>
              <a:t>	</a:t>
            </a:r>
            <a:r>
              <a:rPr lang="ru-RU" sz="1600" b="1" dirty="0">
                <a:solidFill>
                  <a:srgbClr val="0070C0"/>
                </a:solidFill>
                <a:latin typeface="+mn-lt"/>
              </a:rPr>
              <a:t>бег на 3 км.</a:t>
            </a:r>
            <a:r>
              <a:rPr lang="ru-RU" sz="1600" b="1" dirty="0">
                <a:latin typeface="+mn-lt"/>
              </a:rPr>
              <a:t>			-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14 мин. 56 сек.</a:t>
            </a:r>
          </a:p>
        </p:txBody>
      </p:sp>
    </p:spTree>
    <p:extLst>
      <p:ext uri="{BB962C8B-B14F-4D97-AF65-F5344CB8AC3E}">
        <p14:creationId xmlns:p14="http://schemas.microsoft.com/office/powerpoint/2010/main" val="17399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ПЕРЕЧЕНЬ ИНДИВИДУАЛЬНЫХ ДОСТИЖЕНИЙ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7847" y="309378"/>
            <a:ext cx="41870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13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816" y="912199"/>
            <a:ext cx="8676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just">
              <a:defRPr/>
            </a:pPr>
            <a:r>
              <a:rPr lang="ru-RU" dirty="0"/>
              <a:t>Перечень индивидуальных достижений при приеме кандидатов </a:t>
            </a:r>
            <a:r>
              <a:rPr lang="ru-RU" dirty="0" smtClean="0"/>
              <a:t>на </a:t>
            </a:r>
            <a:r>
              <a:rPr lang="ru-RU" dirty="0"/>
              <a:t>обучение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образовательным программам высшего образования </a:t>
            </a:r>
            <a:r>
              <a:rPr lang="ru-RU" dirty="0" smtClean="0"/>
              <a:t>и </a:t>
            </a:r>
            <a:r>
              <a:rPr lang="ru-RU" dirty="0"/>
              <a:t>баллы начисляемые кандидатам за индивидуальные достижения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7013"/>
              </p:ext>
            </p:extLst>
          </p:nvPr>
        </p:nvGraphicFramePr>
        <p:xfrm>
          <a:off x="298515" y="1807248"/>
          <a:ext cx="8594661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63"/>
                <a:gridCol w="6419654"/>
                <a:gridCol w="1672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наименование индивидуального достижения,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статус или награда его обладателя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 за индивидуальное достижение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статуса чемпиона и призера Олимпийских игр, чемпиона мира, чемпиона Европы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видам спорта, включенным в программы Олимпийских игр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баллов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аттестата о среднем общем образовании с отличием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или аттестата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среднем (полном) общем образовании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награжденных золотой медалью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или аттестата о среднем (полном) общем образовании для награжденных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серебряной медалью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баллов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диплома о среднем профессиональном образовании с отличием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баллов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выданного общеобразовательными организациями со специальными наименованиями,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перечисленными в статье 86 Федерального закона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29 декабря 2012 г. № 273-ФЗ «Об образовании в Российской Федерации»,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аттестата о среднем общем образовании (диплома о среднем профессиональном образовании) с не менее 50% итоговыми отметками «отлично» (остальные – «хорошо»)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всех учебных предметов основной образовательной программы, а также по интегрированным с ней дополнительным общеразвивающим программам, имеющим целью подготовку несовершеннолетних обучающихся к военной или иной государственной службе (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условии поступления в училище в год окончания общеобразовательной организации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 баллов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2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>
                <a:solidFill>
                  <a:srgbClr val="000000"/>
                </a:solidFill>
                <a:cs typeface="Times New Roman" pitchFamily="18" charset="0"/>
              </a:rPr>
              <a:t>ПЕРЕЧЕНЬ ИНДИВИДУАЛЬНЫХ ДОСТИЖЕНИЙ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37846" y="309378"/>
            <a:ext cx="41870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14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59666"/>
              </p:ext>
            </p:extLst>
          </p:nvPr>
        </p:nvGraphicFramePr>
        <p:xfrm>
          <a:off x="289089" y="1128516"/>
          <a:ext cx="8594661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63"/>
                <a:gridCol w="6419654"/>
                <a:gridCol w="1672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наименование индивидуального достижения,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статус или награда его обладателя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 за индивидуальное достижение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участия кандидатов на обучение в олимпиадах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 используемые для получения особых прав и (или) преимуществ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поступлении на обучение по конкретным условиям поступления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конкретным основаниям приема) и иных интеллектуальных и (или) творческих конкурсах, физкультурных мероприятиях и спортивных мероприятиях, проводимых центральными органами военного управления Министерства обороны Российской Федерации, подтвержденные наличием соответствующего документа (победитель/призер)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7/5 баллов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участия кандидатов на обучение в олимпиадах школьников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 используемые для получения особых прав и (или) преимуществ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поступлении на обучение) по дисциплине Информатика и ИКТ, проводимых в порядке, установленном федеральным органом исполнительной власти, осуществляющим функции по выработке государственной политики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нормативно-правовому регулированию в сфере образования, в течении четырех лет, следующих за годом проведения соответствующей олимпиады при наличии у них результатов ЕГЭ не ниже 60 баллов по дисциплине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 и ИКТ (победитель/призер)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7/5 баллов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2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>
                <a:solidFill>
                  <a:srgbClr val="000000"/>
                </a:solidFill>
                <a:cs typeface="Times New Roman" pitchFamily="18" charset="0"/>
              </a:rPr>
              <a:t>ПЕРЕЧЕНЬ ИНДИВИДУАЛЬНЫХ ДОСТИЖЕНИЙ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37845" y="309378"/>
            <a:ext cx="41870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36561"/>
              </p:ext>
            </p:extLst>
          </p:nvPr>
        </p:nvGraphicFramePr>
        <p:xfrm>
          <a:off x="298515" y="972479"/>
          <a:ext cx="8594661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63"/>
                <a:gridCol w="6419654"/>
                <a:gridCol w="1672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наименование индивидуального достижения,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статус или награда его обладателя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 за индивидуальное достижение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аттестата выпускника одной из общеобразовательных организаций </a:t>
                      </a:r>
                      <a:b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специальными наименованиями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перечисленными в статье 86 Федерального закона от 29 декабря 2012 г. № 273-ФЗ «Об образовании в Российской Федерации» (диплома выпускника профессиональных образовательных организаций), находящихся в ведении Минобороны России (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условии поступления в училище в год окончания общеобразовательной организации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 балла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спортивного разряда или спортивного звания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поступлении на обучение по специальностям, не относящимся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специальности Служебная прикладная физическая подготовка:</a:t>
                      </a:r>
                    </a:p>
                    <a:p>
                      <a:pPr marL="0" indent="442913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По видам спорта, включенным в программы Олимпийских игр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по военно-прикладным видам спорта:</a:t>
                      </a:r>
                    </a:p>
                    <a:p>
                      <a:pPr marL="0" indent="442913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 спорта;</a:t>
                      </a:r>
                    </a:p>
                    <a:p>
                      <a:pPr marL="0" indent="442913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в мастера спорта; </a:t>
                      </a:r>
                    </a:p>
                    <a:p>
                      <a:pPr marL="0" indent="442913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спортивный разряд.</a:t>
                      </a:r>
                    </a:p>
                    <a:p>
                      <a:pPr marL="0" indent="442913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По остальным видам спорта:</a:t>
                      </a:r>
                    </a:p>
                    <a:p>
                      <a:pPr marL="0" indent="442913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 спорта, кандидат в мастера спорта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баллов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 баллов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баллов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баллов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наград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подтвержденных соответствующим документом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(удостоверением к ним):</a:t>
                      </a:r>
                    </a:p>
                    <a:p>
                      <a:pPr marL="0" indent="442913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награда Российской Федерации;</a:t>
                      </a:r>
                    </a:p>
                    <a:p>
                      <a:pPr marL="0" indent="442913"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ведомственный знак отличия Министерства обороны Российской Федерации (приказ МО РФ 2017 г. № 777)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баллов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баллов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удостоверения ветерана боевых действий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баллов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>
                <a:solidFill>
                  <a:srgbClr val="000000"/>
                </a:solidFill>
                <a:cs typeface="Times New Roman" pitchFamily="18" charset="0"/>
              </a:rPr>
              <a:t>ПЕРЕЧЕНЬ ИНДИВИДУАЛЬНЫХ ДОСТИЖЕНИЙ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37845" y="309378"/>
            <a:ext cx="41870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16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67539"/>
              </p:ext>
            </p:extLst>
          </p:nvPr>
        </p:nvGraphicFramePr>
        <p:xfrm>
          <a:off x="287744" y="1091416"/>
          <a:ext cx="8594661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763"/>
                <a:gridCol w="6419654"/>
                <a:gridCol w="1672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наименование индивидуального достижения,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статус или награда его обладателя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Баллы за индивидуальное достижение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личной книжки юнармейца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Всероссийского детско-юношеского военно-патриотического общественного движения «ЮНАРМИЯ»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(далее – Движение) при условии, что кандидат является участником Движения не менее одного года.</a:t>
                      </a: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определяется по состоянию на 1 июля года приема в училище.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золотого знака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отличия Всероссийского физкультурно-спортивного комплекса «Готов к труду и обороне» (ГТО) и удостоверения к нему установленного образца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условии сдачи кандидатом вступительного испытания по физической подготовленности на оценку «отлично»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балла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1593" y="4122492"/>
            <a:ext cx="8620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Баллы за вышеперечисленные индивидуальные достижения суммируются, поступающему может быть начислено не более 10 баллов</a:t>
            </a:r>
            <a:r>
              <a:rPr lang="ru-RU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При наличии индивидуальных достижений, по сумме превышающих </a:t>
            </a:r>
            <a:b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10 баллов, поступающему начисляется максимальное значение – 10 баллов.</a:t>
            </a:r>
            <a:endParaRPr lang="ru-RU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61913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УСЛОВИЯ ОБУЧЕНИЯ, ПРОЖИВАНИЯ, ОБЕСПЕЧЕНИЯ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7845" y="309378"/>
            <a:ext cx="41870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17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AutoShape 158"/>
          <p:cNvSpPr>
            <a:spLocks noChangeArrowheads="1"/>
          </p:cNvSpPr>
          <p:nvPr/>
        </p:nvSpPr>
        <p:spPr bwMode="auto">
          <a:xfrm>
            <a:off x="3238668" y="4886090"/>
            <a:ext cx="2665413" cy="374650"/>
          </a:xfrm>
          <a:prstGeom prst="round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lumMod val="0"/>
                  <a:lumOff val="100000"/>
                </a:schemeClr>
              </a:gs>
              <a:gs pos="50000">
                <a:schemeClr val="bg1">
                  <a:alpha val="39999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Условия обеспечения</a:t>
            </a:r>
          </a:p>
        </p:txBody>
      </p:sp>
      <p:sp>
        <p:nvSpPr>
          <p:cNvPr id="8" name="AutoShape 158"/>
          <p:cNvSpPr>
            <a:spLocks noChangeArrowheads="1"/>
          </p:cNvSpPr>
          <p:nvPr/>
        </p:nvSpPr>
        <p:spPr bwMode="auto">
          <a:xfrm>
            <a:off x="1354987" y="1062863"/>
            <a:ext cx="2563813" cy="374650"/>
          </a:xfrm>
          <a:prstGeom prst="round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lumMod val="0"/>
                  <a:lumOff val="100000"/>
                </a:schemeClr>
              </a:gs>
              <a:gs pos="50000">
                <a:schemeClr val="bg1">
                  <a:alpha val="39999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Условия проживания</a:t>
            </a:r>
          </a:p>
        </p:txBody>
      </p:sp>
      <p:sp>
        <p:nvSpPr>
          <p:cNvPr id="10" name="AutoShape 158"/>
          <p:cNvSpPr>
            <a:spLocks noChangeArrowheads="1"/>
          </p:cNvSpPr>
          <p:nvPr/>
        </p:nvSpPr>
        <p:spPr bwMode="auto">
          <a:xfrm>
            <a:off x="5658643" y="1080894"/>
            <a:ext cx="2665413" cy="374650"/>
          </a:xfrm>
          <a:prstGeom prst="round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lumMod val="0"/>
                  <a:lumOff val="100000"/>
                </a:schemeClr>
              </a:gs>
              <a:gs pos="50000">
                <a:schemeClr val="bg1">
                  <a:alpha val="39999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Условия обучения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279" y="1524000"/>
            <a:ext cx="43393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/>
              <a:t>Курсанты проживают: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b="1" i="1" dirty="0"/>
              <a:t>1 </a:t>
            </a:r>
            <a:r>
              <a:rPr lang="ru-RU" b="1" i="1" dirty="0" smtClean="0"/>
              <a:t>курс</a:t>
            </a:r>
            <a:r>
              <a:rPr lang="ru-RU" dirty="0" smtClean="0"/>
              <a:t> – в </a:t>
            </a:r>
            <a:r>
              <a:rPr lang="ru-RU" dirty="0"/>
              <a:t>общежитие казарменного типа на территории училища;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119" y="2567771"/>
            <a:ext cx="43415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b="1" i="1" dirty="0" smtClean="0">
                <a:latin typeface="+mn-lt"/>
              </a:rPr>
              <a:t>2-5 </a:t>
            </a:r>
            <a:r>
              <a:rPr lang="ru-RU" b="1" i="1" dirty="0">
                <a:latin typeface="+mn-lt"/>
              </a:rPr>
              <a:t>курсы – </a:t>
            </a:r>
            <a:r>
              <a:rPr lang="ru-RU" dirty="0">
                <a:latin typeface="+mn-lt"/>
              </a:rPr>
              <a:t>в общежитие комнатного типа и курсантском жилом доме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(</a:t>
            </a:r>
            <a:r>
              <a:rPr lang="ru-RU" i="1" dirty="0" smtClean="0">
                <a:latin typeface="+mn-lt"/>
              </a:rPr>
              <a:t>2-3</a:t>
            </a:r>
            <a:r>
              <a:rPr lang="ru-RU" i="1" dirty="0">
                <a:latin typeface="+mn-lt"/>
              </a:rPr>
              <a:t> человека в комнате</a:t>
            </a:r>
            <a:r>
              <a:rPr lang="ru-RU" dirty="0">
                <a:latin typeface="+mn-lt"/>
              </a:rPr>
              <a:t>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96" y="1603750"/>
            <a:ext cx="4085505" cy="309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9216" y="5362534"/>
            <a:ext cx="8464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Денежное довольствие курсантов составляет: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b="1" i="1" dirty="0"/>
              <a:t>1 курс </a:t>
            </a:r>
            <a:r>
              <a:rPr lang="ru-RU" dirty="0"/>
              <a:t>– как военнослужащие по призыву </a:t>
            </a:r>
            <a:r>
              <a:rPr lang="ru-RU" b="1" i="1" dirty="0">
                <a:solidFill>
                  <a:srgbClr val="FF0000"/>
                </a:solidFill>
              </a:rPr>
              <a:t>2 000 руб.</a:t>
            </a:r>
            <a:r>
              <a:rPr lang="ru-RU" dirty="0"/>
              <a:t>;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b="1" i="1" dirty="0" smtClean="0"/>
              <a:t>2-5 курсы </a:t>
            </a:r>
            <a:r>
              <a:rPr lang="ru-RU" dirty="0" smtClean="0"/>
              <a:t>– </a:t>
            </a:r>
            <a:r>
              <a:rPr lang="ru-RU" dirty="0"/>
              <a:t>после заключения контракта </a:t>
            </a:r>
            <a:r>
              <a:rPr lang="ru-RU" b="1" i="1" dirty="0">
                <a:solidFill>
                  <a:srgbClr val="FF0000"/>
                </a:solidFill>
              </a:rPr>
              <a:t>от 13 000 руб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(</a:t>
            </a:r>
            <a:r>
              <a:rPr lang="ru-RU" dirty="0"/>
              <a:t>в зависимости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воинской должности и звания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1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619138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В ВС РФ НЕ ПРИВЕТСТВУЕТСЯ И ЗАПРЕЩЕНО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7845" y="309378"/>
            <a:ext cx="41870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18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14650"/>
              </p:ext>
            </p:extLst>
          </p:nvPr>
        </p:nvGraphicFramePr>
        <p:xfrm>
          <a:off x="84842" y="1011798"/>
          <a:ext cx="8964890" cy="581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4432"/>
                <a:gridCol w="2130458"/>
              </a:tblGrid>
              <a:tr h="4307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Министерством обороны РФ </a:t>
                      </a:r>
                      <a:r>
                        <a:rPr lang="ru-RU" sz="2200" b="1" u="sng" dirty="0" smtClean="0">
                          <a:solidFill>
                            <a:srgbClr val="FF0000"/>
                          </a:solidFill>
                          <a:latin typeface="+mn-lt"/>
                        </a:rPr>
                        <a:t>НЕ ПРИВЕТСТВУЕТСЯ:</a:t>
                      </a:r>
                    </a:p>
                  </a:txBody>
                  <a:tcPr marL="101183" marR="101183" marT="50609" marB="5060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110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</a:rPr>
                        <a:t>Аккаунты в социальных медиа-ресурсах сети интернет, игры</a:t>
                      </a:r>
                      <a:r>
                        <a:rPr lang="ru-RU" sz="2000" b="1" baseline="0" dirty="0" smtClean="0">
                          <a:latin typeface="+mn-lt"/>
                        </a:rPr>
                        <a:t> определяющие местоположение (например, </a:t>
                      </a:r>
                      <a:r>
                        <a:rPr lang="en-US" sz="2000" b="1" i="1" dirty="0" err="1" smtClean="0">
                          <a:latin typeface="+mn-lt"/>
                        </a:rPr>
                        <a:t>Pokemon</a:t>
                      </a:r>
                      <a:r>
                        <a:rPr lang="en-US" sz="2000" b="1" i="1" dirty="0" smtClean="0">
                          <a:latin typeface="+mn-lt"/>
                        </a:rPr>
                        <a:t> Go</a:t>
                      </a:r>
                      <a:r>
                        <a:rPr lang="ru-RU" sz="2000" b="1" i="1" dirty="0" smtClean="0">
                          <a:latin typeface="+mn-lt"/>
                        </a:rPr>
                        <a:t>)</a:t>
                      </a:r>
                    </a:p>
                  </a:txBody>
                  <a:tcPr marL="101183" marR="101183" marT="50609" marB="5060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01183" marR="101183" marT="50609" marB="50609"/>
                </a:tc>
              </a:tr>
              <a:tr h="97687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dirty="0" smtClean="0"/>
                        <a:t>Наличие татуировок на теле</a:t>
                      </a:r>
                    </a:p>
                  </a:txBody>
                  <a:tcPr marL="101183" marR="101183" marT="50609" marB="50609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01183" marR="101183" marT="50609" marB="50609"/>
                </a:tc>
              </a:tr>
              <a:tr h="42441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sng" dirty="0" smtClean="0">
                          <a:solidFill>
                            <a:srgbClr val="FF0000"/>
                          </a:solidFill>
                          <a:latin typeface="+mn-lt"/>
                        </a:rPr>
                        <a:t>ЗАПРЕЩАЕТСЯ:</a:t>
                      </a:r>
                    </a:p>
                  </a:txBody>
                  <a:tcPr marL="101183" marR="101183" marT="50609" marB="50609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2423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2200" b="1" spc="0" dirty="0" smtClean="0"/>
                        <a:t>Использование на территории воинских частей</a:t>
                      </a:r>
                      <a:r>
                        <a:rPr lang="ru-RU" sz="2200" b="1" spc="0" baseline="0" dirty="0" smtClean="0"/>
                        <a:t> </a:t>
                      </a:r>
                      <a:br>
                        <a:rPr lang="ru-RU" sz="2200" b="1" spc="0" baseline="0" dirty="0" smtClean="0"/>
                      </a:br>
                      <a:r>
                        <a:rPr lang="ru-RU" sz="2200" b="1" spc="0" baseline="0" dirty="0" smtClean="0"/>
                        <a:t>и организаций МО РФ </a:t>
                      </a:r>
                      <a:r>
                        <a:rPr lang="ru-RU" sz="2200" b="1" spc="0" dirty="0" smtClean="0"/>
                        <a:t>технических средств, реализующих возможности фото и видеосъемки, технологии</a:t>
                      </a:r>
                      <a:r>
                        <a:rPr lang="ru-RU" sz="2200" b="1" spc="0" baseline="0" dirty="0" smtClean="0"/>
                        <a:t> беспроводного доступа в ГИС Интернет</a:t>
                      </a:r>
                      <a:endParaRPr lang="ru-RU" sz="2200" b="1" spc="0" dirty="0" smtClean="0"/>
                    </a:p>
                  </a:txBody>
                  <a:tcPr marL="101183" marR="101183" marT="50609" marB="5060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01183" marR="101183" marT="50609" marB="50609"/>
                </a:tc>
              </a:tr>
              <a:tr h="150723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200" b="1" dirty="0" smtClean="0"/>
                        <a:t>Экстремистская деятельность</a:t>
                      </a:r>
                    </a:p>
                  </a:txBody>
                  <a:tcPr marL="101183" marR="101183" marT="50609" marB="50609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01183" marR="101183" marT="50609" marB="50609"/>
                </a:tc>
              </a:tr>
            </a:tbl>
          </a:graphicData>
        </a:graphic>
      </p:graphicFrame>
      <p:pic>
        <p:nvPicPr>
          <p:cNvPr id="1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96" y="2471458"/>
            <a:ext cx="972000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18" y="5480962"/>
            <a:ext cx="1563417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C:\Users\УМО\Desktop\bdb7244a11ebdceb9c76ec8b65af85c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83" y="5655635"/>
            <a:ext cx="1260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C:\Users\УМО\Desktop\R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29" y="5706801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 descr="C:\Users\УМО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26" y="5655635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830609" y="5866718"/>
            <a:ext cx="5607898" cy="609496"/>
          </a:xfrm>
          <a:prstGeom prst="line">
            <a:avLst/>
          </a:prstGeom>
          <a:noFill/>
          <a:ln w="889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31" descr="C:\Users\УМО\Desktop\соц сети 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50" y="1454236"/>
            <a:ext cx="1438753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50" y="4068635"/>
            <a:ext cx="108000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7218305" y="4103870"/>
            <a:ext cx="1328893" cy="1068300"/>
          </a:xfrm>
          <a:prstGeom prst="line">
            <a:avLst/>
          </a:prstGeom>
          <a:noFill/>
          <a:ln w="889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29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25507" y="5895697"/>
            <a:ext cx="8894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+mj-lt"/>
              </a:rPr>
              <a:t>Спасибо за внимание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7" y="231662"/>
            <a:ext cx="8894835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РАСПОЛОЖЕНИЕ ВУЗА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6358" y="309378"/>
            <a:ext cx="30168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5" y="986639"/>
            <a:ext cx="8319247" cy="57879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10" y="2053851"/>
            <a:ext cx="906215" cy="5997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29" y="2501339"/>
            <a:ext cx="682159" cy="97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58" y="3630364"/>
            <a:ext cx="932752" cy="6531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24" y="4607718"/>
            <a:ext cx="998025" cy="7302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E:\Мое\Фото\фото ВМБ\2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11" y="5199530"/>
            <a:ext cx="1118403" cy="7448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РАСПОЛОЖЕНИЕ ВУЗА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6358" y="309378"/>
            <a:ext cx="30168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68451"/>
              </p:ext>
            </p:extLst>
          </p:nvPr>
        </p:nvGraphicFramePr>
        <p:xfrm>
          <a:off x="965980" y="5169937"/>
          <a:ext cx="2376488" cy="1371600"/>
        </p:xfrm>
        <a:graphic>
          <a:graphicData uri="http://schemas.openxmlformats.org/drawingml/2006/table">
            <a:tbl>
              <a:tblPr/>
              <a:tblGrid>
                <a:gridCol w="334963"/>
                <a:gridCol w="20415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корпус № 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Спортивный зал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Гараж-мастерская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Навес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76224"/>
              </p:ext>
            </p:extLst>
          </p:nvPr>
        </p:nvGraphicFramePr>
        <p:xfrm>
          <a:off x="3469115" y="5166736"/>
          <a:ext cx="2376487" cy="1371600"/>
        </p:xfrm>
        <a:graphic>
          <a:graphicData uri="http://schemas.openxmlformats.org/drawingml/2006/table">
            <a:tbl>
              <a:tblPr/>
              <a:tblGrid>
                <a:gridCol w="334963"/>
                <a:gridCol w="204152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Санчасть, лазарет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Котельная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Казарма № 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Офицерская столовая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Казарма № 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34987"/>
              </p:ext>
            </p:extLst>
          </p:nvPr>
        </p:nvGraphicFramePr>
        <p:xfrm>
          <a:off x="6033058" y="5167943"/>
          <a:ext cx="2376488" cy="1371600"/>
        </p:xfrm>
        <a:graphic>
          <a:graphicData uri="http://schemas.openxmlformats.org/drawingml/2006/table">
            <a:tbl>
              <a:tblPr/>
              <a:tblGrid>
                <a:gridCol w="334963"/>
                <a:gridCol w="20415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Курсантская столовая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Караульное помещение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  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Курсантское кафе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Штаб, общежитие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корпус № 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6078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4" name="Picture 29" descr="I:\макет территории КВВУ\макет КВВУ новый\квву12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17871" r="333"/>
          <a:stretch>
            <a:fillRect/>
          </a:stretch>
        </p:blipFill>
        <p:spPr bwMode="auto">
          <a:xfrm>
            <a:off x="-1" y="1322643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5552688" y="2716455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endParaRPr lang="ru-RU" altLang="ru-RU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Oval 58"/>
          <p:cNvSpPr>
            <a:spLocks noChangeArrowheads="1"/>
          </p:cNvSpPr>
          <p:nvPr/>
        </p:nvSpPr>
        <p:spPr bwMode="auto">
          <a:xfrm>
            <a:off x="2639222" y="4071970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endParaRPr lang="ru-RU" altLang="ru-RU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Oval 53"/>
          <p:cNvSpPr>
            <a:spLocks noChangeArrowheads="1"/>
          </p:cNvSpPr>
          <p:nvPr/>
        </p:nvSpPr>
        <p:spPr bwMode="auto">
          <a:xfrm>
            <a:off x="466665" y="2635691"/>
            <a:ext cx="167725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466664" y="3025646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ru-RU" altLang="ru-RU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" name="Oval 67"/>
          <p:cNvSpPr>
            <a:spLocks noChangeArrowheads="1"/>
          </p:cNvSpPr>
          <p:nvPr/>
        </p:nvSpPr>
        <p:spPr bwMode="auto">
          <a:xfrm>
            <a:off x="8120633" y="2944882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15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Oval 56"/>
          <p:cNvSpPr>
            <a:spLocks noChangeArrowheads="1"/>
          </p:cNvSpPr>
          <p:nvPr/>
        </p:nvSpPr>
        <p:spPr bwMode="auto">
          <a:xfrm>
            <a:off x="382801" y="2279186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38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Oval 61"/>
          <p:cNvSpPr>
            <a:spLocks noChangeArrowheads="1"/>
          </p:cNvSpPr>
          <p:nvPr/>
        </p:nvSpPr>
        <p:spPr bwMode="auto">
          <a:xfrm>
            <a:off x="1429319" y="3303843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40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1261593" y="2663143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41</a:t>
            </a:r>
            <a:endParaRPr lang="ru-RU" altLang="ru-RU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Oval 59"/>
          <p:cNvSpPr>
            <a:spLocks noChangeArrowheads="1"/>
          </p:cNvSpPr>
          <p:nvPr/>
        </p:nvSpPr>
        <p:spPr bwMode="auto">
          <a:xfrm>
            <a:off x="1163532" y="4560615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44</a:t>
            </a:r>
            <a:endParaRPr lang="ru-RU" altLang="ru-RU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Oval 64"/>
          <p:cNvSpPr>
            <a:spLocks noChangeArrowheads="1"/>
          </p:cNvSpPr>
          <p:nvPr/>
        </p:nvSpPr>
        <p:spPr bwMode="auto">
          <a:xfrm>
            <a:off x="3258605" y="1843744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46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" name="Oval 60"/>
          <p:cNvSpPr>
            <a:spLocks noChangeArrowheads="1"/>
          </p:cNvSpPr>
          <p:nvPr/>
        </p:nvSpPr>
        <p:spPr bwMode="auto">
          <a:xfrm>
            <a:off x="330177" y="4560615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47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" name="Oval 64"/>
          <p:cNvSpPr>
            <a:spLocks noChangeArrowheads="1"/>
          </p:cNvSpPr>
          <p:nvPr/>
        </p:nvSpPr>
        <p:spPr bwMode="auto">
          <a:xfrm>
            <a:off x="5004135" y="1637926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49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" name="Oval 64"/>
          <p:cNvSpPr>
            <a:spLocks noChangeArrowheads="1"/>
          </p:cNvSpPr>
          <p:nvPr/>
        </p:nvSpPr>
        <p:spPr bwMode="auto">
          <a:xfrm>
            <a:off x="1061055" y="2824671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54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Oval 64"/>
          <p:cNvSpPr>
            <a:spLocks noChangeArrowheads="1"/>
          </p:cNvSpPr>
          <p:nvPr/>
        </p:nvSpPr>
        <p:spPr bwMode="auto">
          <a:xfrm>
            <a:off x="1345456" y="2474822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52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Oval 64"/>
          <p:cNvSpPr>
            <a:spLocks noChangeArrowheads="1"/>
          </p:cNvSpPr>
          <p:nvPr/>
        </p:nvSpPr>
        <p:spPr bwMode="auto">
          <a:xfrm>
            <a:off x="298938" y="3948739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53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Oval 64"/>
          <p:cNvSpPr>
            <a:spLocks noChangeArrowheads="1"/>
          </p:cNvSpPr>
          <p:nvPr/>
        </p:nvSpPr>
        <p:spPr bwMode="auto">
          <a:xfrm>
            <a:off x="2056854" y="2123633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51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" name="Oval 64"/>
          <p:cNvSpPr>
            <a:spLocks noChangeArrowheads="1"/>
          </p:cNvSpPr>
          <p:nvPr/>
        </p:nvSpPr>
        <p:spPr bwMode="auto">
          <a:xfrm>
            <a:off x="7133488" y="1962105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57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Oval 64"/>
          <p:cNvSpPr>
            <a:spLocks noChangeArrowheads="1"/>
          </p:cNvSpPr>
          <p:nvPr/>
        </p:nvSpPr>
        <p:spPr bwMode="auto">
          <a:xfrm>
            <a:off x="4165615" y="1329969"/>
            <a:ext cx="167726" cy="1615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59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ПРОГРАММЫ ПОДГОТОВКИ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6356" y="309378"/>
            <a:ext cx="30168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0000"/>
                </a:solidFill>
                <a:cs typeface="Times New Roman" pitchFamily="18" charset="0"/>
              </a:rPr>
              <a:t>4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1" y="1003582"/>
            <a:ext cx="3827283" cy="57426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04" y="1003582"/>
            <a:ext cx="4026035" cy="57426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ПРОГРАММЫ ПОДГОТОВКИ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6355" y="309378"/>
            <a:ext cx="30168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0000"/>
                </a:solidFill>
                <a:cs typeface="Times New Roman" pitchFamily="18" charset="0"/>
              </a:rPr>
              <a:t>5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7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13738"/>
              </p:ext>
            </p:extLst>
          </p:nvPr>
        </p:nvGraphicFramePr>
        <p:xfrm>
          <a:off x="94268" y="1637222"/>
          <a:ext cx="8964891" cy="2011644"/>
        </p:xfrm>
        <a:graphic>
          <a:graphicData uri="http://schemas.openxmlformats.org/drawingml/2006/table">
            <a:tbl>
              <a:tblPr/>
              <a:tblGrid>
                <a:gridCol w="3082565"/>
                <a:gridCol w="980388"/>
                <a:gridCol w="3826919"/>
                <a:gridCol w="1075019"/>
              </a:tblGrid>
              <a:tr h="457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военной специальности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5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Открытое наименование специальностей профессионального образования и квалификаций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5000"/>
                      </a:srgbClr>
                    </a:solidFill>
                  </a:tcPr>
                </a:tc>
              </a:tr>
              <a:tr h="274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специальность и квалификация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Организация защиты государственной тайны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войсках (силах)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10.05.03</a:t>
                      </a:r>
                      <a:endParaRPr kumimoji="0" lang="ru-RU" sz="18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Информационная безопасность автоматизированных систем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по 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418"/>
          <p:cNvSpPr>
            <a:spLocks noChangeArrowheads="1"/>
          </p:cNvSpPr>
          <p:nvPr/>
        </p:nvSpPr>
        <p:spPr bwMode="auto">
          <a:xfrm>
            <a:off x="197962" y="1132367"/>
            <a:ext cx="878578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i="1" u="sng" dirty="0">
                <a:solidFill>
                  <a:srgbClr val="FF3300"/>
                </a:solidFill>
                <a:cs typeface="Times New Roman" pitchFamily="18" charset="0"/>
              </a:rPr>
              <a:t>Программы высшего образования </a:t>
            </a:r>
            <a:endParaRPr lang="ru-RU" sz="2000" b="1" dirty="0">
              <a:solidFill>
                <a:srgbClr val="FF3300"/>
              </a:solidFill>
            </a:endParaRPr>
          </a:p>
        </p:txBody>
      </p:sp>
      <p:sp>
        <p:nvSpPr>
          <p:cNvPr id="10" name="Rectangle 1535"/>
          <p:cNvSpPr>
            <a:spLocks noChangeArrowheads="1"/>
          </p:cNvSpPr>
          <p:nvPr/>
        </p:nvSpPr>
        <p:spPr bwMode="auto">
          <a:xfrm>
            <a:off x="197962" y="3928291"/>
            <a:ext cx="878578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i="1" u="sng" dirty="0">
                <a:solidFill>
                  <a:srgbClr val="FF3300"/>
                </a:solidFill>
                <a:cs typeface="Times New Roman" pitchFamily="18" charset="0"/>
              </a:rPr>
              <a:t>Программа среднего профессионального образования </a:t>
            </a:r>
          </a:p>
        </p:txBody>
      </p:sp>
      <p:graphicFrame>
        <p:nvGraphicFramePr>
          <p:cNvPr id="11" name="Group 4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024010"/>
              </p:ext>
            </p:extLst>
          </p:nvPr>
        </p:nvGraphicFramePr>
        <p:xfrm>
          <a:off x="75416" y="4432352"/>
          <a:ext cx="8983743" cy="2132971"/>
        </p:xfrm>
        <a:graphic>
          <a:graphicData uri="http://schemas.openxmlformats.org/drawingml/2006/table">
            <a:tbl>
              <a:tblPr/>
              <a:tblGrid>
                <a:gridCol w="3120271"/>
                <a:gridCol w="961534"/>
                <a:gridCol w="3812709"/>
                <a:gridCol w="1089229"/>
              </a:tblGrid>
              <a:tr h="4569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Наименование военной специальности</a:t>
                      </a:r>
                    </a:p>
                  </a:txBody>
                  <a:tcPr marL="91438" marR="91438" marT="45617" marB="456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8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Открытое наименование специальностей профессионального образования и квалификаций</a:t>
                      </a:r>
                    </a:p>
                  </a:txBody>
                  <a:tcPr marL="91438" marR="91438" marT="45617" marB="456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38" marR="91438" marT="45617" marB="456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8000"/>
                      </a:srgbClr>
                    </a:solidFill>
                  </a:tcPr>
                </a:tc>
              </a:tr>
              <a:tr h="274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91438" marR="91438" marT="45617" marB="456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специальность и квалификация</a:t>
                      </a:r>
                    </a:p>
                  </a:txBody>
                  <a:tcPr marL="91438" marR="91438" marT="45617" marB="456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48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0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Применение и эксплуатация криптографических средств защиты информации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617" marB="456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10.02.05</a:t>
                      </a:r>
                      <a:endParaRPr kumimoji="0" lang="ru-RU" sz="1800" b="1" i="0" u="none" strike="noStrike" cap="none" spc="-5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617" marB="456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информационной безопасности автоматизированных систем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Техник по защите информации</a:t>
                      </a:r>
                    </a:p>
                  </a:txBody>
                  <a:tcPr marL="91438" marR="91438" marT="45617" marB="456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мес.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38" marR="91438" marT="45617" marB="456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ПРАВИЛА ПОСТУПЛЕНИЯ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6355" y="309378"/>
            <a:ext cx="30168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0000"/>
                </a:solidFill>
                <a:cs typeface="Times New Roman" pitchFamily="18" charset="0"/>
              </a:rPr>
              <a:t>6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1478" y="5568656"/>
            <a:ext cx="8732265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indent="442913" algn="just">
              <a:defRPr/>
            </a:pPr>
            <a:r>
              <a:rPr lang="ru-RU" altLang="ru-RU" sz="1800" b="1" dirty="0">
                <a:latin typeface="+mn-lt"/>
                <a:cs typeface="Times New Roman" pitchFamily="18" charset="0"/>
              </a:rPr>
              <a:t>Официальная информация по порядку приема в вузы</a:t>
            </a:r>
            <a:r>
              <a:rPr lang="ru-RU" altLang="ru-RU" sz="1800" b="1" i="1" dirty="0">
                <a:latin typeface="+mn-lt"/>
                <a:cs typeface="Times New Roman" pitchFamily="18" charset="0"/>
              </a:rPr>
              <a:t> </a:t>
            </a:r>
            <a:r>
              <a:rPr lang="ru-RU" altLang="ru-RU" sz="1800" b="1" dirty="0">
                <a:latin typeface="+mn-lt"/>
                <a:cs typeface="Times New Roman" pitchFamily="18" charset="0"/>
              </a:rPr>
              <a:t>Министерства обороны </a:t>
            </a:r>
            <a:r>
              <a:rPr lang="ru-RU" altLang="ru-RU" sz="1800" b="1" dirty="0" smtClean="0">
                <a:latin typeface="+mn-lt"/>
                <a:cs typeface="Times New Roman" pitchFamily="18" charset="0"/>
              </a:rPr>
              <a:t>Российской Федерации </a:t>
            </a:r>
            <a:r>
              <a:rPr lang="ru-RU" altLang="ru-RU" sz="1800" b="1" dirty="0">
                <a:latin typeface="+mn-lt"/>
                <a:cs typeface="Times New Roman" pitchFamily="18" charset="0"/>
              </a:rPr>
              <a:t>размещена на официальном сайте Министерства обороны </a:t>
            </a:r>
            <a:r>
              <a:rPr lang="ru-RU" altLang="ru-RU" sz="1800" b="1" dirty="0" smtClean="0">
                <a:latin typeface="+mn-lt"/>
                <a:cs typeface="Times New Roman" pitchFamily="18" charset="0"/>
              </a:rPr>
              <a:t>Российской Федерации:</a:t>
            </a:r>
            <a:r>
              <a:rPr lang="ru-RU" altLang="ru-RU" sz="1800" dirty="0" smtClean="0">
                <a:latin typeface="+mn-lt"/>
                <a:cs typeface="Times New Roman" pitchFamily="18" charset="0"/>
              </a:rPr>
              <a:t> </a:t>
            </a:r>
            <a:r>
              <a:rPr lang="en-US" altLang="ru-RU" sz="1800" b="1" u="sng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kvvu</a:t>
            </a:r>
            <a:r>
              <a:rPr lang="en-US" altLang="ru-RU" sz="18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.</a:t>
            </a:r>
            <a:r>
              <a:rPr lang="ru-RU" altLang="ru-RU" sz="18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mil.ru.</a:t>
            </a:r>
            <a:endParaRPr lang="ru-RU" altLang="ru-RU" sz="900" dirty="0">
              <a:latin typeface="+mn-lt"/>
            </a:endParaRPr>
          </a:p>
          <a:p>
            <a:pPr indent="442913" algn="just">
              <a:defRPr/>
            </a:pPr>
            <a:r>
              <a:rPr lang="ru-RU" altLang="ru-RU" sz="1800" dirty="0">
                <a:latin typeface="+mn-lt"/>
                <a:cs typeface="Times New Roman" pitchFamily="18" charset="0"/>
              </a:rPr>
              <a:t>Информация размещенная на других сайтах не соответствует действительности </a:t>
            </a:r>
            <a:r>
              <a:rPr lang="ru-RU" altLang="ru-RU" sz="1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(!) </a:t>
            </a:r>
            <a:endParaRPr lang="ru-RU" altLang="ru-RU" sz="900" dirty="0"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r="2644" b="-660"/>
          <a:stretch/>
        </p:blipFill>
        <p:spPr>
          <a:xfrm>
            <a:off x="1612495" y="1019159"/>
            <a:ext cx="5910094" cy="455949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99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ПРАВИЛА ПОСТУПЛЕНИЯ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6355" y="309378"/>
            <a:ext cx="30168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0000"/>
                </a:solidFill>
                <a:cs typeface="Times New Roman" pitchFamily="18" charset="0"/>
              </a:rPr>
              <a:t>7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82863"/>
              </p:ext>
            </p:extLst>
          </p:nvPr>
        </p:nvGraphicFramePr>
        <p:xfrm>
          <a:off x="197963" y="1125538"/>
          <a:ext cx="8766926" cy="5187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680"/>
                <a:gridCol w="4342246"/>
              </a:tblGrid>
              <a:tr h="3806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Высшее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Среднее профессиональное образование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/>
                </a:tc>
              </a:tr>
              <a:tr h="287795">
                <a:tc grid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ru-RU" sz="1400" dirty="0" smtClean="0"/>
                        <a:t>                         граждане Российской Федерации</a:t>
                      </a:r>
                      <a:endParaRPr lang="ru-RU" sz="1400" dirty="0"/>
                    </a:p>
                  </a:txBody>
                  <a:tcPr marL="91447" marR="91447" marT="45707" marB="4570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795">
                <a:tc grid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                         мужского пола </a:t>
                      </a:r>
                      <a:r>
                        <a:rPr lang="ru-RU" sz="1400" dirty="0" smtClean="0"/>
                        <a:t>(женского пола не принимаются)</a:t>
                      </a:r>
                      <a:endParaRPr lang="ru-RU" sz="1400" dirty="0"/>
                    </a:p>
                  </a:txBody>
                  <a:tcPr marL="91447" marR="91447" marT="45707" marB="4570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3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Имеющие документы государственного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образца 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</a:rPr>
                        <a:t>среднем общем образовании</a:t>
                      </a:r>
                      <a:r>
                        <a:rPr lang="ru-RU" sz="1400" dirty="0" smtClean="0"/>
                        <a:t> или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i="0" u="sng" dirty="0" smtClean="0">
                          <a:solidFill>
                            <a:srgbClr val="FF0000"/>
                          </a:solidFill>
                        </a:rPr>
                        <a:t>среднем профессиональном образовании</a:t>
                      </a:r>
                      <a:endParaRPr lang="ru-RU" sz="1400" b="1" i="0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07" marB="457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Имеющие документы государственного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образца 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1" u="sng" dirty="0" smtClean="0">
                          <a:solidFill>
                            <a:srgbClr val="FF0000"/>
                          </a:solidFill>
                        </a:rPr>
                        <a:t>среднем общем образовании</a:t>
                      </a:r>
                      <a:r>
                        <a:rPr lang="ru-RU" sz="1400" dirty="0" smtClean="0"/>
                        <a:t>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(окончившие 11 классов)</a:t>
                      </a:r>
                      <a:endParaRPr lang="ru-RU" sz="1400" dirty="0"/>
                    </a:p>
                  </a:txBody>
                  <a:tcPr marL="91447" marR="91447" marT="45707" marB="45707" anchor="ctr"/>
                </a:tc>
              </a:tr>
              <a:tr h="1186684">
                <a:tc>
                  <a:txBody>
                    <a:bodyPr/>
                    <a:lstStyle/>
                    <a:p>
                      <a:r>
                        <a:rPr lang="ru-RU" sz="1400" i="1" u="sng" dirty="0" smtClean="0"/>
                        <a:t>Примечание:</a:t>
                      </a:r>
                    </a:p>
                    <a:p>
                      <a:r>
                        <a:rPr lang="ru-RU" sz="1400" i="1" u="sng" dirty="0" smtClean="0">
                          <a:solidFill>
                            <a:srgbClr val="FF0000"/>
                          </a:solidFill>
                        </a:rPr>
                        <a:t>Имеющие высшее образование не рассматриваются</a:t>
                      </a:r>
                    </a:p>
                    <a:p>
                      <a:r>
                        <a:rPr lang="ru-RU" sz="1400" i="1" u="none" dirty="0" smtClean="0">
                          <a:solidFill>
                            <a:schemeClr val="tx1"/>
                          </a:solidFill>
                        </a:rPr>
                        <a:t>(Федеральный закон РФ от 29.12.2012</a:t>
                      </a:r>
                      <a:r>
                        <a:rPr lang="ru-RU" sz="1400" i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i="1" u="none" dirty="0" smtClean="0">
                          <a:solidFill>
                            <a:schemeClr val="tx1"/>
                          </a:solidFill>
                        </a:rPr>
                        <a:t>№ 273-ФЗ </a:t>
                      </a:r>
                      <a:br>
                        <a:rPr lang="ru-RU" sz="1400" i="1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i="1" u="none" dirty="0" smtClean="0">
                          <a:solidFill>
                            <a:schemeClr val="tx1"/>
                          </a:solidFill>
                        </a:rPr>
                        <a:t>«Об образовании в Российской Федерации (ст.5,</a:t>
                      </a:r>
                      <a:r>
                        <a:rPr lang="ru-RU" sz="1400" i="1" u="none" baseline="0" dirty="0" smtClean="0">
                          <a:solidFill>
                            <a:schemeClr val="tx1"/>
                          </a:solidFill>
                        </a:rPr>
                        <a:t> п.3))</a:t>
                      </a:r>
                      <a:endParaRPr lang="ru-RU" sz="1400" i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/>
                </a:tc>
                <a:tc>
                  <a:txBody>
                    <a:bodyPr/>
                    <a:lstStyle/>
                    <a:p>
                      <a:r>
                        <a:rPr lang="ru-RU" sz="1400" i="1" u="sng" dirty="0" smtClean="0"/>
                        <a:t>Примечание:</a:t>
                      </a:r>
                    </a:p>
                    <a:p>
                      <a:r>
                        <a:rPr lang="ru-RU" sz="1400" i="1" u="sng" dirty="0" smtClean="0">
                          <a:solidFill>
                            <a:srgbClr val="FF0000"/>
                          </a:solidFill>
                        </a:rPr>
                        <a:t>Имеющие высшее или среднее профессиональное образование не рассматриваются</a:t>
                      </a:r>
                    </a:p>
                    <a:p>
                      <a:r>
                        <a:rPr lang="ru-RU" sz="1400" i="1" u="none" dirty="0" smtClean="0">
                          <a:solidFill>
                            <a:schemeClr val="tx1"/>
                          </a:solidFill>
                        </a:rPr>
                        <a:t>(Федеральный закон РФ от 29.12.2012</a:t>
                      </a:r>
                      <a:r>
                        <a:rPr lang="ru-RU" sz="1400" i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i="1" u="none" dirty="0" smtClean="0">
                          <a:solidFill>
                            <a:schemeClr val="tx1"/>
                          </a:solidFill>
                        </a:rPr>
                        <a:t>№ 273-ФЗ</a:t>
                      </a:r>
                      <a:br>
                        <a:rPr lang="ru-RU" sz="1400" i="1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i="1" u="none" dirty="0" smtClean="0">
                          <a:solidFill>
                            <a:schemeClr val="tx1"/>
                          </a:solidFill>
                        </a:rPr>
                        <a:t> «Об образовании в Российской Федерации (ст.5,</a:t>
                      </a:r>
                      <a:r>
                        <a:rPr lang="ru-RU" sz="1400" i="1" u="none" baseline="0" dirty="0" smtClean="0">
                          <a:solidFill>
                            <a:schemeClr val="tx1"/>
                          </a:solidFill>
                        </a:rPr>
                        <a:t> п.3))</a:t>
                      </a:r>
                      <a:endParaRPr lang="ru-RU" sz="1400" i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/>
                </a:tc>
              </a:tr>
              <a:tr h="477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 smtClean="0"/>
                        <a:t>не проходившие военную службу</a:t>
                      </a:r>
                      <a:r>
                        <a:rPr lang="ru-RU" sz="1400" baseline="0" dirty="0" smtClean="0"/>
                        <a:t> – 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в возрасте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от 16 до 22 лет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07" marB="45707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до достижения ими возраста 30 лет</a:t>
                      </a:r>
                      <a:endParaRPr lang="ru-RU" sz="1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400" dirty="0"/>
                    </a:p>
                  </a:txBody>
                  <a:tcPr marL="91447" marR="91447" marT="45707" marB="45707" anchor="ctr"/>
                </a:tc>
              </a:tr>
              <a:tr h="477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 smtClean="0"/>
                        <a:t>прошедшие или, проходящие военную службу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по призыву –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до достижения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возраста 24 лет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07" marB="45707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 smtClean="0"/>
                        <a:t>военнослужащие, проходящие военную службу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по контракту –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до достижения возраста 27 лет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07" marB="45707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85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u="sng" dirty="0" smtClean="0"/>
                        <a:t>Примечание:</a:t>
                      </a:r>
                      <a:endParaRPr lang="ru-RU" sz="1400" b="0" i="0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</a:rPr>
                        <a:t>Возраст определяется по состоянию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на 1 августа года приема в вуз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i="1" spc="-60" baseline="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r>
                        <a:rPr lang="ru-RU" sz="1400" b="0" i="1" spc="-60" dirty="0" smtClean="0">
                          <a:solidFill>
                            <a:schemeClr val="tx1"/>
                          </a:solidFill>
                        </a:rPr>
                        <a:t>.е. 1 августа года поступления </a:t>
                      </a:r>
                      <a:r>
                        <a:rPr lang="ru-RU" sz="1400" b="0" i="1" dirty="0" smtClean="0">
                          <a:solidFill>
                            <a:schemeClr val="tx1"/>
                          </a:solidFill>
                        </a:rPr>
                        <a:t>абитуриенту должно быть менее 22, 24, 27 или 30 лет соответственно указанной выше категории</a:t>
                      </a:r>
                      <a:endParaRPr lang="ru-RU" sz="14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0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ПРАВИЛА ПОСТУПЛЕНИЯ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6355" y="309378"/>
            <a:ext cx="30168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>
                <a:solidFill>
                  <a:srgbClr val="000000"/>
                </a:solidFill>
                <a:cs typeface="Times New Roman" pitchFamily="18" charset="0"/>
              </a:rPr>
              <a:t>8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0127" y="959744"/>
            <a:ext cx="8983744" cy="42780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indent="442913" algn="just">
              <a:defRPr/>
            </a:pPr>
            <a:r>
              <a:rPr lang="ru-RU" sz="1600" b="1" dirty="0" smtClean="0"/>
              <a:t>Документы, которые должны быть в личном деле кандидата: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з</a:t>
            </a:r>
            <a:r>
              <a:rPr lang="ru-RU" sz="1600" dirty="0" smtClean="0"/>
              <a:t>аявление кандидата (</a:t>
            </a:r>
            <a:r>
              <a:rPr lang="ru-RU" sz="1600" i="1" dirty="0" smtClean="0"/>
              <a:t>рапорт военнослужащего</a:t>
            </a:r>
            <a:r>
              <a:rPr lang="ru-RU" sz="1600" dirty="0" smtClean="0"/>
              <a:t>);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/>
              <a:t>ксерокопии свидетельства о рождении и паспорта;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а</a:t>
            </a:r>
            <a:r>
              <a:rPr lang="ru-RU" sz="1600" dirty="0" smtClean="0"/>
              <a:t>втобиография;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х</a:t>
            </a:r>
            <a:r>
              <a:rPr lang="ru-RU" sz="1600" dirty="0" smtClean="0"/>
              <a:t>арактеристика с места учебы (</a:t>
            </a:r>
            <a:r>
              <a:rPr lang="ru-RU" sz="1600" i="1" dirty="0" smtClean="0"/>
              <a:t>службы, работы</a:t>
            </a:r>
            <a:r>
              <a:rPr lang="ru-RU" sz="1600" dirty="0" smtClean="0"/>
              <a:t>);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к</a:t>
            </a:r>
            <a:r>
              <a:rPr lang="ru-RU" sz="1600" dirty="0" smtClean="0"/>
              <a:t>серокопия документа государственного образца об уровне образования;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</a:t>
            </a:r>
            <a:r>
              <a:rPr lang="ru-RU" sz="1600" dirty="0" smtClean="0"/>
              <a:t>правка о допуске к сведениям, составляющим государственную тайну </a:t>
            </a:r>
            <a:r>
              <a:rPr lang="ru-RU" sz="1600" b="1" u="sng" dirty="0" smtClean="0">
                <a:solidFill>
                  <a:srgbClr val="FF0000"/>
                </a:solidFill>
              </a:rPr>
              <a:t>по первой форме</a:t>
            </a:r>
            <a:r>
              <a:rPr lang="ru-RU" sz="1600" dirty="0" smtClean="0"/>
              <a:t> (</a:t>
            </a:r>
            <a:r>
              <a:rPr lang="ru-RU" sz="1600" i="1" dirty="0" smtClean="0"/>
              <a:t>форма № 6 приказа МО РФ 2010 г. № 1313</a:t>
            </a:r>
            <a:r>
              <a:rPr lang="ru-RU" sz="1600" dirty="0" smtClean="0"/>
              <a:t>);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</a:t>
            </a:r>
            <a:r>
              <a:rPr lang="ru-RU" sz="1600" dirty="0" smtClean="0"/>
              <a:t>лужебная карточка (</a:t>
            </a:r>
            <a:r>
              <a:rPr lang="ru-RU" sz="1600" i="1" dirty="0" smtClean="0"/>
              <a:t>для военнослужащих</a:t>
            </a:r>
            <a:r>
              <a:rPr lang="ru-RU" sz="1600" dirty="0" smtClean="0"/>
              <a:t>);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к</a:t>
            </a:r>
            <a:r>
              <a:rPr lang="ru-RU" sz="1600" dirty="0" smtClean="0"/>
              <a:t>арта медицинского освидетельствования;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к</a:t>
            </a:r>
            <a:r>
              <a:rPr lang="ru-RU" sz="1600" dirty="0" smtClean="0"/>
              <a:t>арта профессионального отбора;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т</a:t>
            </a:r>
            <a:r>
              <a:rPr lang="ru-RU" sz="1600" dirty="0" smtClean="0"/>
              <a:t>ри фотографии размером 4,5</a:t>
            </a:r>
            <a:r>
              <a:rPr lang="en-US" sz="1600" dirty="0" smtClean="0"/>
              <a:t>x</a:t>
            </a:r>
            <a:r>
              <a:rPr lang="ru-RU" sz="1600" dirty="0" smtClean="0"/>
              <a:t>6 см (цветные, матовые);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к</a:t>
            </a:r>
            <a:r>
              <a:rPr lang="ru-RU" sz="1600" dirty="0" smtClean="0"/>
              <a:t>серокопии документов, подтверждающих наличие у кандидата индивидуальных достижений (</a:t>
            </a:r>
            <a:r>
              <a:rPr lang="ru-RU" sz="1600" i="1" dirty="0" smtClean="0"/>
              <a:t>при наличии</a:t>
            </a:r>
            <a:r>
              <a:rPr lang="ru-RU" sz="1600" dirty="0" smtClean="0"/>
              <a:t>);</a:t>
            </a:r>
          </a:p>
          <a:p>
            <a:pPr marL="715963" indent="-273050" algn="just">
              <a:buFont typeface="Wingdings" panose="05000000000000000000" pitchFamily="2" charset="2"/>
              <a:buChar char="Ø"/>
              <a:defRPr/>
            </a:pPr>
            <a:r>
              <a:rPr lang="ru-RU" sz="1600" dirty="0"/>
              <a:t>с</a:t>
            </a:r>
            <a:r>
              <a:rPr lang="ru-RU" sz="1600" dirty="0" smtClean="0"/>
              <a:t>правка или копия документа, дающего право на поступление в училище на льготных основаниях (</a:t>
            </a:r>
            <a:r>
              <a:rPr lang="ru-RU" sz="1600" i="1" dirty="0" smtClean="0"/>
              <a:t>при наличии</a:t>
            </a:r>
            <a:r>
              <a:rPr lang="ru-RU" sz="1600" dirty="0" smtClean="0"/>
              <a:t>).</a:t>
            </a:r>
          </a:p>
          <a:p>
            <a:pPr indent="442913" algn="just">
              <a:defRPr/>
            </a:pPr>
            <a:r>
              <a:rPr lang="ru-RU" sz="1600" b="1" dirty="0" smtClean="0"/>
              <a:t>Все вышеуказанные документы заверяются военным комиссариатом (</a:t>
            </a:r>
            <a:r>
              <a:rPr lang="ru-RU" sz="1600" b="1" i="1" dirty="0" smtClean="0"/>
              <a:t>воинской частью</a:t>
            </a:r>
            <a:r>
              <a:rPr lang="ru-RU" sz="1600" b="1" dirty="0" smtClean="0"/>
              <a:t>).</a:t>
            </a:r>
            <a:r>
              <a:rPr lang="ru-RU" alt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alt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31545"/>
              </p:ext>
            </p:extLst>
          </p:nvPr>
        </p:nvGraphicFramePr>
        <p:xfrm>
          <a:off x="245096" y="5237838"/>
          <a:ext cx="8644380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980"/>
                <a:gridCol w="2837468"/>
                <a:gridCol w="264893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Граждане прошедшие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и не проходившие военную службу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Военнослужащие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Сроки подачи заявления (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рапорта</a:t>
                      </a:r>
                      <a:r>
                        <a:rPr lang="ru-RU" sz="1400" b="1" dirty="0" smtClean="0"/>
                        <a:t>)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до 1 апреля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до 1 марта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Сроки направления документов кандидатов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до 20 мая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rgbClr val="FF0000"/>
                          </a:solidFill>
                        </a:rPr>
                        <a:t>до 15 мая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0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258" y="280393"/>
            <a:ext cx="6481483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 kern="0" dirty="0" smtClean="0">
                <a:solidFill>
                  <a:srgbClr val="000000"/>
                </a:solidFill>
                <a:cs typeface="Times New Roman" pitchFamily="18" charset="0"/>
              </a:rPr>
              <a:t>ПРАВИЛА ПОСТУПЛЕНИЯ</a:t>
            </a:r>
            <a:endParaRPr lang="ru-RU" sz="2200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6355" y="309378"/>
            <a:ext cx="30168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9252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cs typeface="Times New Roman" pitchFamily="18" charset="0"/>
              </a:rPr>
              <a:t>9</a:t>
            </a:r>
            <a:endParaRPr lang="ru-RU" b="1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687" y="959744"/>
            <a:ext cx="8870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just">
              <a:defRPr/>
            </a:pPr>
            <a:r>
              <a:rPr lang="ru-RU" dirty="0" smtClean="0">
                <a:latin typeface="+mn-lt"/>
              </a:rPr>
              <a:t>Профессиональный </a:t>
            </a:r>
            <a:r>
              <a:rPr lang="ru-RU" dirty="0">
                <a:latin typeface="+mn-lt"/>
              </a:rPr>
              <a:t>отбор кандидатов для зачисления в училище курсантами проводится приемной комиссией </a:t>
            </a:r>
            <a:r>
              <a:rPr lang="ru-RU" b="1" dirty="0">
                <a:latin typeface="+mn-lt"/>
              </a:rPr>
              <a:t>с 1 по 30 июля</a:t>
            </a:r>
            <a:r>
              <a:rPr lang="ru-RU" dirty="0">
                <a:latin typeface="+mn-lt"/>
              </a:rPr>
              <a:t> года поступления и включает</a:t>
            </a:r>
            <a:r>
              <a:rPr lang="ru-RU" dirty="0" smtClean="0">
                <a:latin typeface="+mn-lt"/>
              </a:rPr>
              <a:t>: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72313"/>
              </p:ext>
            </p:extLst>
          </p:nvPr>
        </p:nvGraphicFramePr>
        <p:xfrm>
          <a:off x="259235" y="1716025"/>
          <a:ext cx="8700942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733"/>
                <a:gridCol w="42232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 программе высшего образования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По программе среднего </a:t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профессионального образования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Определение годности кандидатов к поступлению в училище по состоянию здоровья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Определение категории профессиональной пригодности кандидатов на основе их социально-психологического изучения, психологического и психофизиологического обследования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Вступительное испытание по оценки уровня физической подготовленности кандидатов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Вступительные испытания по оценки уровня образовательной подготовленности кандидатов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6687" y="4373393"/>
            <a:ext cx="87810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defRPr/>
            </a:pPr>
            <a:r>
              <a:rPr lang="ru-RU" i="1" dirty="0">
                <a:solidFill>
                  <a:srgbClr val="000000"/>
                </a:solidFill>
              </a:rPr>
              <a:t>В соответствии с Перечнем, утвержденным приказом Министерства образования и науки Российской Федерации от 09.01.2014 г. № 1 по специальности 10.05.03 установлены вступительные экзамены по предметам</a:t>
            </a:r>
            <a:r>
              <a:rPr lang="ru-RU" dirty="0">
                <a:solidFill>
                  <a:srgbClr val="000000"/>
                </a:solidFill>
              </a:rPr>
              <a:t>:</a:t>
            </a:r>
          </a:p>
          <a:p>
            <a:pPr indent="442913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Русский язык;</a:t>
            </a:r>
          </a:p>
          <a:p>
            <a:pPr indent="442913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Математика </a:t>
            </a:r>
            <a:r>
              <a:rPr lang="ru-RU" i="1" dirty="0">
                <a:solidFill>
                  <a:srgbClr val="FF0000"/>
                </a:solidFill>
              </a:rPr>
              <a:t>(</a:t>
            </a:r>
            <a:r>
              <a:rPr lang="ru-RU" i="1" dirty="0" smtClean="0">
                <a:solidFill>
                  <a:srgbClr val="FF0000"/>
                </a:solidFill>
              </a:rPr>
              <a:t>профильная);</a:t>
            </a:r>
            <a:endParaRPr lang="ru-RU" b="1" i="1" dirty="0">
              <a:solidFill>
                <a:srgbClr val="FF0000"/>
              </a:solidFill>
            </a:endParaRPr>
          </a:p>
          <a:p>
            <a:pPr indent="442913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Физика;</a:t>
            </a:r>
            <a:endParaRPr lang="ru-RU" b="1" dirty="0">
              <a:solidFill>
                <a:srgbClr val="FF0000"/>
              </a:solidFill>
            </a:endParaRPr>
          </a:p>
          <a:p>
            <a:pPr indent="442913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Информатика и ИКТ.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Тема Office">
  <a:themeElements>
    <a:clrScheme name="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1189</Words>
  <Application>Microsoft Office PowerPoint</Application>
  <PresentationFormat>Экран (4:3)</PresentationFormat>
  <Paragraphs>305</Paragraphs>
  <Slides>19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17_Тема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УМО</cp:lastModifiedBy>
  <cp:revision>73</cp:revision>
  <dcterms:created xsi:type="dcterms:W3CDTF">2017-12-07T08:20:57Z</dcterms:created>
  <dcterms:modified xsi:type="dcterms:W3CDTF">2019-11-22T05:09:40Z</dcterms:modified>
</cp:coreProperties>
</file>